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3" r:id="rId2"/>
    <p:sldId id="257" r:id="rId3"/>
    <p:sldId id="289" r:id="rId4"/>
    <p:sldId id="258" r:id="rId5"/>
    <p:sldId id="259" r:id="rId6"/>
    <p:sldId id="261" r:id="rId7"/>
    <p:sldId id="262" r:id="rId8"/>
    <p:sldId id="285" r:id="rId9"/>
    <p:sldId id="286" r:id="rId10"/>
    <p:sldId id="287" r:id="rId11"/>
    <p:sldId id="288" r:id="rId12"/>
    <p:sldId id="290" r:id="rId13"/>
    <p:sldId id="29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3D2613-5806-4A47-9010-CA1B38493BB2}" v="4" dt="2021-06-08T21:42:35.2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LEAN Andrew" userId="53eb7057-3b6c-42b5-a1b3-a500ed6d1b73" providerId="ADAL" clId="{283D2613-5806-4A47-9010-CA1B38493BB2}"/>
    <pc:docChg chg="custSel addSld modSld">
      <pc:chgData name="MCLEAN Andrew" userId="53eb7057-3b6c-42b5-a1b3-a500ed6d1b73" providerId="ADAL" clId="{283D2613-5806-4A47-9010-CA1B38493BB2}" dt="2021-06-08T21:42:39.111" v="129" actId="962"/>
      <pc:docMkLst>
        <pc:docMk/>
      </pc:docMkLst>
      <pc:sldChg chg="modSp mod">
        <pc:chgData name="MCLEAN Andrew" userId="53eb7057-3b6c-42b5-a1b3-a500ed6d1b73" providerId="ADAL" clId="{283D2613-5806-4A47-9010-CA1B38493BB2}" dt="2021-06-08T21:11:02.523" v="0" actId="20577"/>
        <pc:sldMkLst>
          <pc:docMk/>
          <pc:sldMk cId="2599901903" sldId="283"/>
        </pc:sldMkLst>
        <pc:spChg chg="mod">
          <ac:chgData name="MCLEAN Andrew" userId="53eb7057-3b6c-42b5-a1b3-a500ed6d1b73" providerId="ADAL" clId="{283D2613-5806-4A47-9010-CA1B38493BB2}" dt="2021-06-08T21:11:02.523" v="0" actId="20577"/>
          <ac:spMkLst>
            <pc:docMk/>
            <pc:sldMk cId="2599901903" sldId="283"/>
            <ac:spMk id="2" creationId="{388B6D63-D41F-48B5-BEA8-1EA498A4D5DF}"/>
          </ac:spMkLst>
        </pc:spChg>
      </pc:sldChg>
      <pc:sldChg chg="addSp delSp modSp mod">
        <pc:chgData name="MCLEAN Andrew" userId="53eb7057-3b6c-42b5-a1b3-a500ed6d1b73" providerId="ADAL" clId="{283D2613-5806-4A47-9010-CA1B38493BB2}" dt="2021-06-08T21:12:35.840" v="12" actId="1076"/>
        <pc:sldMkLst>
          <pc:docMk/>
          <pc:sldMk cId="3089399495" sldId="289"/>
        </pc:sldMkLst>
        <pc:spChg chg="mod">
          <ac:chgData name="MCLEAN Andrew" userId="53eb7057-3b6c-42b5-a1b3-a500ed6d1b73" providerId="ADAL" clId="{283D2613-5806-4A47-9010-CA1B38493BB2}" dt="2021-06-08T21:11:32.873" v="2" actId="20577"/>
          <ac:spMkLst>
            <pc:docMk/>
            <pc:sldMk cId="3089399495" sldId="289"/>
            <ac:spMk id="6" creationId="{8FAA3E5F-AC40-4BD6-87AC-1007B6E82E66}"/>
          </ac:spMkLst>
        </pc:spChg>
        <pc:picChg chg="del">
          <ac:chgData name="MCLEAN Andrew" userId="53eb7057-3b6c-42b5-a1b3-a500ed6d1b73" providerId="ADAL" clId="{283D2613-5806-4A47-9010-CA1B38493BB2}" dt="2021-06-08T21:11:35.280" v="3" actId="478"/>
          <ac:picMkLst>
            <pc:docMk/>
            <pc:sldMk cId="3089399495" sldId="289"/>
            <ac:picMk id="4" creationId="{FA90E60E-5856-4A1F-A738-62120784E05B}"/>
          </ac:picMkLst>
        </pc:picChg>
        <pc:picChg chg="add mod modCrop">
          <ac:chgData name="MCLEAN Andrew" userId="53eb7057-3b6c-42b5-a1b3-a500ed6d1b73" providerId="ADAL" clId="{283D2613-5806-4A47-9010-CA1B38493BB2}" dt="2021-06-08T21:12:35.840" v="12" actId="1076"/>
          <ac:picMkLst>
            <pc:docMk/>
            <pc:sldMk cId="3089399495" sldId="289"/>
            <ac:picMk id="8" creationId="{7D33D9D1-718D-4DE8-9D1B-8952EBDFC5E1}"/>
          </ac:picMkLst>
        </pc:picChg>
      </pc:sldChg>
      <pc:sldChg chg="addSp modSp mod">
        <pc:chgData name="MCLEAN Andrew" userId="53eb7057-3b6c-42b5-a1b3-a500ed6d1b73" providerId="ADAL" clId="{283D2613-5806-4A47-9010-CA1B38493BB2}" dt="2021-06-08T21:20:01.633" v="18" actId="1076"/>
        <pc:sldMkLst>
          <pc:docMk/>
          <pc:sldMk cId="505172381" sldId="290"/>
        </pc:sldMkLst>
        <pc:spChg chg="mod">
          <ac:chgData name="MCLEAN Andrew" userId="53eb7057-3b6c-42b5-a1b3-a500ed6d1b73" providerId="ADAL" clId="{283D2613-5806-4A47-9010-CA1B38493BB2}" dt="2021-06-08T21:11:24.855" v="1" actId="20577"/>
          <ac:spMkLst>
            <pc:docMk/>
            <pc:sldMk cId="505172381" sldId="290"/>
            <ac:spMk id="6" creationId="{FE62B14C-9BAB-4F1A-B82E-E4CA5ABA73CF}"/>
          </ac:spMkLst>
        </pc:spChg>
        <pc:picChg chg="add mod">
          <ac:chgData name="MCLEAN Andrew" userId="53eb7057-3b6c-42b5-a1b3-a500ed6d1b73" providerId="ADAL" clId="{283D2613-5806-4A47-9010-CA1B38493BB2}" dt="2021-06-08T21:20:01.633" v="18" actId="1076"/>
          <ac:picMkLst>
            <pc:docMk/>
            <pc:sldMk cId="505172381" sldId="290"/>
            <ac:picMk id="5" creationId="{2E3EE11C-C2AE-41F6-B948-48E83FD5D7FA}"/>
          </ac:picMkLst>
        </pc:picChg>
      </pc:sldChg>
      <pc:sldChg chg="addSp delSp modSp add mod">
        <pc:chgData name="MCLEAN Andrew" userId="53eb7057-3b6c-42b5-a1b3-a500ed6d1b73" providerId="ADAL" clId="{283D2613-5806-4A47-9010-CA1B38493BB2}" dt="2021-06-08T21:42:39.111" v="129" actId="962"/>
        <pc:sldMkLst>
          <pc:docMk/>
          <pc:sldMk cId="4094644882" sldId="292"/>
        </pc:sldMkLst>
        <pc:spChg chg="mod">
          <ac:chgData name="MCLEAN Andrew" userId="53eb7057-3b6c-42b5-a1b3-a500ed6d1b73" providerId="ADAL" clId="{283D2613-5806-4A47-9010-CA1B38493BB2}" dt="2021-06-08T21:42:08.360" v="124" actId="20577"/>
          <ac:spMkLst>
            <pc:docMk/>
            <pc:sldMk cId="4094644882" sldId="292"/>
            <ac:spMk id="3" creationId="{0AA8B1B7-3074-4730-B94C-194B034899CA}"/>
          </ac:spMkLst>
        </pc:spChg>
        <pc:spChg chg="mod">
          <ac:chgData name="MCLEAN Andrew" userId="53eb7057-3b6c-42b5-a1b3-a500ed6d1b73" providerId="ADAL" clId="{283D2613-5806-4A47-9010-CA1B38493BB2}" dt="2021-06-08T21:40:29.873" v="22" actId="6549"/>
          <ac:spMkLst>
            <pc:docMk/>
            <pc:sldMk cId="4094644882" sldId="292"/>
            <ac:spMk id="6" creationId="{FE62B14C-9BAB-4F1A-B82E-E4CA5ABA73CF}"/>
          </ac:spMkLst>
        </pc:spChg>
        <pc:picChg chg="del">
          <ac:chgData name="MCLEAN Andrew" userId="53eb7057-3b6c-42b5-a1b3-a500ed6d1b73" providerId="ADAL" clId="{283D2613-5806-4A47-9010-CA1B38493BB2}" dt="2021-06-08T21:42:13.120" v="125" actId="478"/>
          <ac:picMkLst>
            <pc:docMk/>
            <pc:sldMk cId="4094644882" sldId="292"/>
            <ac:picMk id="4" creationId="{9FDE5260-F603-46C8-B669-0D41CE94FAAD}"/>
          </ac:picMkLst>
        </pc:picChg>
        <pc:picChg chg="add mod">
          <ac:chgData name="MCLEAN Andrew" userId="53eb7057-3b6c-42b5-a1b3-a500ed6d1b73" providerId="ADAL" clId="{283D2613-5806-4A47-9010-CA1B38493BB2}" dt="2021-06-08T21:42:39.111" v="129" actId="962"/>
          <ac:picMkLst>
            <pc:docMk/>
            <pc:sldMk cId="4094644882" sldId="292"/>
            <ac:picMk id="5" creationId="{49FB0E08-6AA4-463C-B911-B1186DC37266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351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572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7227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93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76073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129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803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3172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145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98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388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8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548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94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56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725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hetruesize.com/#/aboutModal?borders=1~!MTU0MzY5MjU.NTEzMTkzNw*MzIyNDYwNjQ(NTI0NjA2NA" TargetMode="External"/><Relationship Id="rId2" Type="http://schemas.openxmlformats.org/officeDocument/2006/relationships/hyperlink" Target="https://engaging-data.com/country-sizes-mercator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B6D63-D41F-48B5-BEA8-1EA498A4D5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6600" b="1" i="0" dirty="0">
                <a:effectLst/>
                <a:latin typeface="Segoe UI" panose="020B0502040204020203" pitchFamily="34" charset="0"/>
              </a:rPr>
              <a:t>Geographic Data with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47CFE1-23CE-4143-BEB0-F68D1E0666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Andrew McLean</a:t>
            </a:r>
          </a:p>
          <a:p>
            <a:r>
              <a:rPr lang="en-GB" sz="1500" dirty="0"/>
              <a:t>andrew.mclean@ed.ac.uk</a:t>
            </a:r>
          </a:p>
        </p:txBody>
      </p:sp>
    </p:spTree>
    <p:extLst>
      <p:ext uri="{BB962C8B-B14F-4D97-AF65-F5344CB8AC3E}">
        <p14:creationId xmlns:p14="http://schemas.microsoft.com/office/powerpoint/2010/main" val="2599901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322011" cy="4217128"/>
          </a:xfrm>
        </p:spPr>
        <p:txBody>
          <a:bodyPr>
            <a:normAutofit/>
          </a:bodyPr>
          <a:lstStyle/>
          <a:p>
            <a:r>
              <a:rPr lang="en-GB" dirty="0"/>
              <a:t>CRS can be divided into two main categories: projected and geographic</a:t>
            </a:r>
          </a:p>
          <a:p>
            <a:r>
              <a:rPr lang="en-GB" dirty="0"/>
              <a:t>Geographic use longitude and latitude (WGS 84 is a common geographic CRS)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7" y="476278"/>
            <a:ext cx="4009331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Coordinate Reference Systems (CRS)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76238" y="6248400"/>
            <a:ext cx="10339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https://docs.qgis.org/3.16/en/docs/gentle_gis_introduction/coordinate_reference_systems.html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BA335429-22E7-44DB-91B3-FF73CDD4A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237" y="1151721"/>
            <a:ext cx="7419526" cy="455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258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322011" cy="4217128"/>
          </a:xfrm>
        </p:spPr>
        <p:txBody>
          <a:bodyPr>
            <a:normAutofit/>
          </a:bodyPr>
          <a:lstStyle/>
          <a:p>
            <a:r>
              <a:rPr lang="en-GB" dirty="0"/>
              <a:t>CRS can be divided into two main categories: projected and geographic</a:t>
            </a:r>
          </a:p>
          <a:p>
            <a:r>
              <a:rPr lang="en-GB" dirty="0"/>
              <a:t>Projected use x and y coordinates, and occasionally z for 3 dimensional data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7" y="476278"/>
            <a:ext cx="4009331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Coordinate Reference Systems (CRS)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76237" y="6248400"/>
            <a:ext cx="11439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https://www.earthdatascience.org/courses/use-data-open-source-python/intro-vector-data-python/spatial-data-vector-shapefiles/geographic-vs-projected-coordinate-reference-systems-python/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BA335429-22E7-44DB-91B3-FF73CDD4A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237" y="1151721"/>
            <a:ext cx="7419526" cy="455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35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460557" cy="4217128"/>
          </a:xfrm>
        </p:spPr>
        <p:txBody>
          <a:bodyPr>
            <a:normAutofit/>
          </a:bodyPr>
          <a:lstStyle/>
          <a:p>
            <a:r>
              <a:rPr lang="en-GB" dirty="0"/>
              <a:t>You won’t need to worry too much about vectors, </a:t>
            </a:r>
            <a:r>
              <a:rPr lang="en-GB" dirty="0" err="1"/>
              <a:t>rasters</a:t>
            </a:r>
            <a:r>
              <a:rPr lang="en-GB" dirty="0"/>
              <a:t> and CRS in this class</a:t>
            </a:r>
          </a:p>
          <a:p>
            <a:r>
              <a:rPr lang="en-GB" dirty="0"/>
              <a:t>We will mainly be working with vectors and sticking to standard CRS</a:t>
            </a:r>
          </a:p>
          <a:p>
            <a:r>
              <a:rPr lang="en-GB" dirty="0"/>
              <a:t>It is important to understand some of the differences and issues involved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7" y="476278"/>
            <a:ext cx="484230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Geographic Data in R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5" name="Picture 4" descr="Map&#10;&#10;Description automatically generated with low confidence">
            <a:extLst>
              <a:ext uri="{FF2B5EF4-FFF2-40B4-BE49-F238E27FC236}">
                <a16:creationId xmlns:a16="http://schemas.microsoft.com/office/drawing/2014/main" id="{2E3EE11C-C2AE-41F6-B948-48E83FD5D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462" y="1173018"/>
            <a:ext cx="6487298" cy="451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172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460557" cy="4217128"/>
          </a:xfrm>
        </p:spPr>
        <p:txBody>
          <a:bodyPr>
            <a:normAutofit/>
          </a:bodyPr>
          <a:lstStyle/>
          <a:p>
            <a:r>
              <a:rPr lang="en-GB" dirty="0"/>
              <a:t>The main package we will be using is </a:t>
            </a:r>
            <a:r>
              <a:rPr lang="en-GB" dirty="0" err="1"/>
              <a:t>sp</a:t>
            </a:r>
            <a:endParaRPr lang="en-GB" dirty="0"/>
          </a:p>
          <a:p>
            <a:r>
              <a:rPr lang="en-GB" dirty="0"/>
              <a:t>Additional packages that should be installed:</a:t>
            </a:r>
          </a:p>
          <a:p>
            <a:pPr marL="0" indent="0">
              <a:buNone/>
            </a:pPr>
            <a:r>
              <a:rPr lang="en-GB" dirty="0" err="1"/>
              <a:t>tidyverse</a:t>
            </a:r>
            <a:endParaRPr lang="en-GB" dirty="0"/>
          </a:p>
          <a:p>
            <a:pPr marL="0" indent="0">
              <a:buNone/>
            </a:pPr>
            <a:r>
              <a:rPr lang="en-GB" dirty="0" err="1"/>
              <a:t>rgdal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sf</a:t>
            </a:r>
          </a:p>
          <a:p>
            <a:pPr marL="0" indent="0">
              <a:buNone/>
            </a:pPr>
            <a:r>
              <a:rPr lang="en-GB" dirty="0"/>
              <a:t>raster</a:t>
            </a:r>
          </a:p>
          <a:p>
            <a:pPr marL="0" indent="0">
              <a:buNone/>
            </a:pPr>
            <a:r>
              <a:rPr lang="en-GB" dirty="0"/>
              <a:t>terra</a:t>
            </a:r>
          </a:p>
          <a:p>
            <a:pPr marL="0" indent="0">
              <a:buNone/>
            </a:pPr>
            <a:r>
              <a:rPr lang="en-GB" dirty="0" err="1"/>
              <a:t>latticeExtra</a:t>
            </a: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7" y="476278"/>
            <a:ext cx="484230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Geographic Data in R</a:t>
            </a:r>
          </a:p>
          <a:p>
            <a:pPr>
              <a:lnSpc>
                <a:spcPct val="90000"/>
              </a:lnSpc>
            </a:pPr>
            <a:r>
              <a:rPr lang="en-GB" sz="2300" dirty="0">
                <a:solidFill>
                  <a:schemeClr val="tx1"/>
                </a:solidFill>
              </a:rPr>
              <a:t>Packages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9FB0E08-6AA4-463C-B911-B1186DC37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365" y="331201"/>
            <a:ext cx="6881456" cy="619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644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D09F-1E6A-4463-9162-BB9C91BC0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206" y="440924"/>
            <a:ext cx="8596668" cy="1320800"/>
          </a:xfrm>
        </p:spPr>
        <p:txBody>
          <a:bodyPr/>
          <a:lstStyle/>
          <a:p>
            <a:r>
              <a:rPr lang="en-GB" dirty="0"/>
              <a:t>Before </a:t>
            </a:r>
            <a:r>
              <a:rPr lang="en-GB" dirty="0">
                <a:solidFill>
                  <a:srgbClr val="90C226"/>
                </a:solidFill>
              </a:rPr>
              <a:t>Starting</a:t>
            </a:r>
            <a:r>
              <a:rPr lang="en-GB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B7BB61-C3AD-429D-B881-8D72115C1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290" y="147643"/>
            <a:ext cx="7200376" cy="6562714"/>
          </a:xfrm>
          <a:prstGeom prst="rect">
            <a:avLst/>
          </a:prstGeom>
        </p:spPr>
      </p:pic>
      <p:sp>
        <p:nvSpPr>
          <p:cNvPr id="6" name="Google Shape;115;p4">
            <a:extLst>
              <a:ext uri="{FF2B5EF4-FFF2-40B4-BE49-F238E27FC236}">
                <a16:creationId xmlns:a16="http://schemas.microsoft.com/office/drawing/2014/main" id="{8FAA3E5F-AC40-4BD6-87AC-1007B6E82E66}"/>
              </a:ext>
            </a:extLst>
          </p:cNvPr>
          <p:cNvSpPr txBox="1"/>
          <p:nvPr/>
        </p:nvSpPr>
        <p:spPr>
          <a:xfrm>
            <a:off x="251206" y="1981704"/>
            <a:ext cx="3607930" cy="3677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b="1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Who am I </a:t>
            </a:r>
            <a:endParaRPr lang="en-US" dirty="0">
              <a:solidFill>
                <a:schemeClr val="tx2"/>
              </a:solidFill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PhD candidate in Classics/Archaeology at the University of Edinburgh</a:t>
            </a:r>
            <a:endParaRPr lang="it-IT" sz="2400" dirty="0">
              <a:solidFill>
                <a:schemeClr val="tx2"/>
              </a:solidFill>
              <a:latin typeface="Calibri"/>
              <a:cs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Training Fellow with DCS</a:t>
            </a:r>
            <a:endParaRPr lang="it-IT" dirty="0">
              <a:solidFill>
                <a:schemeClr val="tx2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endParaRPr lang="it-IT" sz="2400" dirty="0">
              <a:solidFill>
                <a:srgbClr val="90C226"/>
              </a:solidFill>
              <a:latin typeface="Calibri"/>
              <a:cs typeface="Calibri"/>
            </a:endParaRPr>
          </a:p>
        </p:txBody>
      </p:sp>
      <p:pic>
        <p:nvPicPr>
          <p:cNvPr id="7" name="Google Shape;121;p4">
            <a:extLst>
              <a:ext uri="{FF2B5EF4-FFF2-40B4-BE49-F238E27FC236}">
                <a16:creationId xmlns:a16="http://schemas.microsoft.com/office/drawing/2014/main" id="{A4AA2B25-8BE2-4C59-8F08-2D2E6D9673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1526" y="4622750"/>
            <a:ext cx="1787289" cy="17943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763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D09F-1E6A-4463-9162-BB9C91BC0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206" y="440924"/>
            <a:ext cx="8596668" cy="1320800"/>
          </a:xfrm>
        </p:spPr>
        <p:txBody>
          <a:bodyPr/>
          <a:lstStyle/>
          <a:p>
            <a:r>
              <a:rPr lang="en-GB" dirty="0"/>
              <a:t>Before </a:t>
            </a:r>
            <a:r>
              <a:rPr lang="en-GB" dirty="0">
                <a:solidFill>
                  <a:srgbClr val="90C226"/>
                </a:solidFill>
              </a:rPr>
              <a:t>Starting</a:t>
            </a:r>
            <a:r>
              <a:rPr lang="en-GB" dirty="0"/>
              <a:t>…</a:t>
            </a:r>
          </a:p>
        </p:txBody>
      </p:sp>
      <p:sp>
        <p:nvSpPr>
          <p:cNvPr id="6" name="Google Shape;115;p4">
            <a:extLst>
              <a:ext uri="{FF2B5EF4-FFF2-40B4-BE49-F238E27FC236}">
                <a16:creationId xmlns:a16="http://schemas.microsoft.com/office/drawing/2014/main" id="{8FAA3E5F-AC40-4BD6-87AC-1007B6E82E66}"/>
              </a:ext>
            </a:extLst>
          </p:cNvPr>
          <p:cNvSpPr txBox="1"/>
          <p:nvPr/>
        </p:nvSpPr>
        <p:spPr>
          <a:xfrm>
            <a:off x="251206" y="1981704"/>
            <a:ext cx="2907629" cy="4012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>
              <a:lnSpc>
                <a:spcPct val="90000"/>
              </a:lnSpc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GB" sz="2400" b="1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The class</a:t>
            </a:r>
            <a:endParaRPr lang="en-US" dirty="0">
              <a:solidFill>
                <a:schemeClr val="tx2"/>
              </a:solidFill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Two parts</a:t>
            </a:r>
            <a:endParaRPr lang="it-IT" sz="2400" dirty="0">
              <a:solidFill>
                <a:schemeClr val="tx2"/>
              </a:solidFill>
              <a:latin typeface="Calibri"/>
              <a:cs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Basic introduction to geographic data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cs typeface="Calibri"/>
                <a:sym typeface="Calibri"/>
              </a:rPr>
              <a:t>Manipulating and visualising simple geographic data in R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cs typeface="Calibri"/>
                <a:sym typeface="Calibri"/>
              </a:rPr>
              <a:t>(some more detailed visualisations if we have time)</a:t>
            </a:r>
            <a:endParaRPr lang="it-IT" dirty="0">
              <a:solidFill>
                <a:schemeClr val="tx2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endParaRPr lang="it-IT" sz="2400" dirty="0">
              <a:solidFill>
                <a:srgbClr val="90C226"/>
              </a:solidFill>
              <a:latin typeface="Calibri"/>
              <a:cs typeface="Calibri"/>
            </a:endParaRPr>
          </a:p>
        </p:txBody>
      </p:sp>
      <p:pic>
        <p:nvPicPr>
          <p:cNvPr id="8" name="Picture 7" descr="Calendar&#10;&#10;Description automatically generated">
            <a:extLst>
              <a:ext uri="{FF2B5EF4-FFF2-40B4-BE49-F238E27FC236}">
                <a16:creationId xmlns:a16="http://schemas.microsoft.com/office/drawing/2014/main" id="{7D33D9D1-718D-4DE8-9D1B-8952EBDFC5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0"/>
          <a:stretch/>
        </p:blipFill>
        <p:spPr>
          <a:xfrm>
            <a:off x="3216269" y="1297709"/>
            <a:ext cx="8724525" cy="426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399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12" y="576250"/>
            <a:ext cx="3930765" cy="13208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Vectors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GB" dirty="0"/>
              <a:t>Generalised representation of the real world</a:t>
            </a:r>
          </a:p>
          <a:p>
            <a:r>
              <a:rPr lang="en-GB" dirty="0"/>
              <a:t>Points, lines or polygons</a:t>
            </a:r>
          </a:p>
          <a:p>
            <a:r>
              <a:rPr lang="en-GB" dirty="0"/>
              <a:t>Normally in .</a:t>
            </a:r>
            <a:r>
              <a:rPr lang="en-GB" dirty="0" err="1"/>
              <a:t>shp</a:t>
            </a:r>
            <a:r>
              <a:rPr lang="en-GB" dirty="0"/>
              <a:t> (shapefile) format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BAB5D7-0F1B-42BF-80C1-76CC9A98B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822" y="776867"/>
            <a:ext cx="7497196" cy="53042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7DD99A-C213-4711-AC7D-820C923D5C44}"/>
              </a:ext>
            </a:extLst>
          </p:cNvPr>
          <p:cNvSpPr txBox="1"/>
          <p:nvPr/>
        </p:nvSpPr>
        <p:spPr>
          <a:xfrm>
            <a:off x="376238" y="6248400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https://www.safe.com/what-is/spatial-data/</a:t>
            </a:r>
          </a:p>
        </p:txBody>
      </p:sp>
    </p:spTree>
    <p:extLst>
      <p:ext uri="{BB962C8B-B14F-4D97-AF65-F5344CB8AC3E}">
        <p14:creationId xmlns:p14="http://schemas.microsoft.com/office/powerpoint/2010/main" val="469010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217" y="576250"/>
            <a:ext cx="3850866" cy="13208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 err="1">
                <a:solidFill>
                  <a:schemeClr val="tx1"/>
                </a:solidFill>
              </a:rPr>
              <a:t>Rasters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GB" dirty="0"/>
              <a:t>Grid of pixels, each with a value</a:t>
            </a:r>
          </a:p>
          <a:p>
            <a:r>
              <a:rPr lang="en-GB" dirty="0"/>
              <a:t>Quality depends on resolution of pixels</a:t>
            </a:r>
          </a:p>
          <a:p>
            <a:r>
              <a:rPr lang="en-GB" dirty="0"/>
              <a:t>Various formats, normally .</a:t>
            </a:r>
            <a:r>
              <a:rPr lang="en-GB" dirty="0" err="1"/>
              <a:t>tif</a:t>
            </a:r>
            <a:endParaRPr lang="en-GB" dirty="0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4189FF79-540C-4062-B438-C666656A4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482" y="790575"/>
            <a:ext cx="7462061" cy="52768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49A8D-4A1E-45A7-B056-C90063E8D93F}"/>
              </a:ext>
            </a:extLst>
          </p:cNvPr>
          <p:cNvSpPr txBox="1"/>
          <p:nvPr/>
        </p:nvSpPr>
        <p:spPr>
          <a:xfrm>
            <a:off x="376238" y="6248400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https://www.safe.com/what-is/spatial-data/</a:t>
            </a:r>
          </a:p>
        </p:txBody>
      </p:sp>
    </p:spTree>
    <p:extLst>
      <p:ext uri="{BB962C8B-B14F-4D97-AF65-F5344CB8AC3E}">
        <p14:creationId xmlns:p14="http://schemas.microsoft.com/office/powerpoint/2010/main" val="569729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GB" dirty="0"/>
              <a:t>Any non-spatial information that describes a feature 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4189FF79-540C-4062-B438-C666656A4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482" y="790575"/>
            <a:ext cx="7462061" cy="5276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F42E94-D612-4A0C-89E9-E8C294E0723B}"/>
              </a:ext>
            </a:extLst>
          </p:cNvPr>
          <p:cNvSpPr txBox="1"/>
          <p:nvPr/>
        </p:nvSpPr>
        <p:spPr>
          <a:xfrm>
            <a:off x="376238" y="6248400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https://www.safe.com/what-is/spatial-data/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021B890-C1E3-42D4-9DB6-4B6A0DBA1DEF}"/>
              </a:ext>
            </a:extLst>
          </p:cNvPr>
          <p:cNvSpPr txBox="1">
            <a:spLocks/>
          </p:cNvSpPr>
          <p:nvPr/>
        </p:nvSpPr>
        <p:spPr>
          <a:xfrm>
            <a:off x="376238" y="476278"/>
            <a:ext cx="3850866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Attributes</a:t>
            </a:r>
            <a:br>
              <a:rPr lang="en-GB" sz="2800" dirty="0"/>
            </a:b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630570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4495030" cy="4217128"/>
          </a:xfrm>
        </p:spPr>
        <p:txBody>
          <a:bodyPr>
            <a:normAutofit/>
          </a:bodyPr>
          <a:lstStyle/>
          <a:p>
            <a:r>
              <a:rPr lang="en-GB" dirty="0"/>
              <a:t>Maps, whether physical or digital, generally portray a three dimensional space (the planet) on a 2 dimensional medium</a:t>
            </a:r>
          </a:p>
          <a:p>
            <a:r>
              <a:rPr lang="en-GB" dirty="0"/>
              <a:t>CRS are the systems that, with the use of coordinates, define how the 3D data is projected onto the 2D output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8" y="476278"/>
            <a:ext cx="3850866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Projections and Coordinate Reference Systems (CRS)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9" name="Picture 8" descr="A picture containing shape&#10;&#10;Description automatically generated">
            <a:extLst>
              <a:ext uri="{FF2B5EF4-FFF2-40B4-BE49-F238E27FC236}">
                <a16:creationId xmlns:a16="http://schemas.microsoft.com/office/drawing/2014/main" id="{D0D0B550-C87F-4F30-908F-D797C065B1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847" y="843731"/>
            <a:ext cx="6204216" cy="47548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76238" y="6248400"/>
            <a:ext cx="10339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https://docs.qgis.org/3.16/en/docs/gentle_gis_introduction/coordinate_reference_systems.html</a:t>
            </a:r>
          </a:p>
        </p:txBody>
      </p:sp>
    </p:spTree>
    <p:extLst>
      <p:ext uri="{BB962C8B-B14F-4D97-AF65-F5344CB8AC3E}">
        <p14:creationId xmlns:p14="http://schemas.microsoft.com/office/powerpoint/2010/main" val="643031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4495030" cy="4217128"/>
          </a:xfrm>
        </p:spPr>
        <p:txBody>
          <a:bodyPr>
            <a:normAutofit/>
          </a:bodyPr>
          <a:lstStyle/>
          <a:p>
            <a:r>
              <a:rPr lang="en-GB" dirty="0"/>
              <a:t>There are three main map projection families</a:t>
            </a:r>
          </a:p>
          <a:p>
            <a:pPr marL="0" indent="0">
              <a:buNone/>
            </a:pPr>
            <a:r>
              <a:rPr lang="en-GB" dirty="0"/>
              <a:t>A) cylindrical</a:t>
            </a:r>
          </a:p>
          <a:p>
            <a:pPr marL="0" indent="0">
              <a:buNone/>
            </a:pPr>
            <a:r>
              <a:rPr lang="en-GB" dirty="0"/>
              <a:t>B) Conical</a:t>
            </a:r>
          </a:p>
          <a:p>
            <a:pPr marL="0" indent="0">
              <a:buNone/>
            </a:pPr>
            <a:r>
              <a:rPr lang="en-GB" dirty="0"/>
              <a:t>C)Planar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8" y="476278"/>
            <a:ext cx="3850866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Projections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9" name="Picture 8" descr="A picture containing shape&#10;&#10;Description automatically generated">
            <a:extLst>
              <a:ext uri="{FF2B5EF4-FFF2-40B4-BE49-F238E27FC236}">
                <a16:creationId xmlns:a16="http://schemas.microsoft.com/office/drawing/2014/main" id="{D0D0B550-C87F-4F30-908F-D797C065B1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847" y="843731"/>
            <a:ext cx="6204216" cy="47548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76238" y="6248400"/>
            <a:ext cx="10339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https://docs.qgis.org/3.16/en/docs/gentle_gis_introduction/coordinate_reference_systems.html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B555470-9DEF-4F4B-8CDA-62F9878BCAF6}"/>
              </a:ext>
            </a:extLst>
          </p:cNvPr>
          <p:cNvSpPr txBox="1">
            <a:spLocks/>
          </p:cNvSpPr>
          <p:nvPr/>
        </p:nvSpPr>
        <p:spPr>
          <a:xfrm>
            <a:off x="677334" y="3762776"/>
            <a:ext cx="4495030" cy="4217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Each has advantages and disadvantages</a:t>
            </a:r>
          </a:p>
          <a:p>
            <a:r>
              <a:rPr lang="en-GB" dirty="0"/>
              <a:t>None actually change the data itself, simply the way it is presented/projected</a:t>
            </a:r>
          </a:p>
        </p:txBody>
      </p:sp>
    </p:spTree>
    <p:extLst>
      <p:ext uri="{BB962C8B-B14F-4D97-AF65-F5344CB8AC3E}">
        <p14:creationId xmlns:p14="http://schemas.microsoft.com/office/powerpoint/2010/main" val="2692693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974565" cy="4217128"/>
          </a:xfrm>
        </p:spPr>
        <p:txBody>
          <a:bodyPr>
            <a:normAutofit/>
          </a:bodyPr>
          <a:lstStyle/>
          <a:p>
            <a:r>
              <a:rPr lang="en-GB" dirty="0"/>
              <a:t>A common projection is Mercator</a:t>
            </a:r>
          </a:p>
          <a:p>
            <a:r>
              <a:rPr lang="en-GB" dirty="0"/>
              <a:t>No projections are entirely accurate, they are representations of reality, not reality itself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8" y="476278"/>
            <a:ext cx="3850866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Projections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98088" y="6069680"/>
            <a:ext cx="1134116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https://engaging-data.com/country-sizes-mercator/</a:t>
            </a:r>
            <a:endParaRPr lang="en-GB" dirty="0"/>
          </a:p>
          <a:p>
            <a:r>
              <a:rPr lang="en-GB" dirty="0">
                <a:hlinkClick r:id="rId3"/>
              </a:rPr>
              <a:t>https://thetruesize.com/#/aboutModal?borders=1~!MTU0MzY5MjU.NTEzMTkzNw*MzIyNDYwNjQ(NTI0NjA2NA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50052739-9243-440F-B119-CC73C735D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200" y="418988"/>
            <a:ext cx="7211054" cy="535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323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581</Words>
  <Application>Microsoft Office PowerPoint</Application>
  <PresentationFormat>Widescreen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Segoe UI</vt:lpstr>
      <vt:lpstr>Trebuchet MS</vt:lpstr>
      <vt:lpstr>Wingdings 3</vt:lpstr>
      <vt:lpstr>Facet</vt:lpstr>
      <vt:lpstr>Geographic Data with R</vt:lpstr>
      <vt:lpstr>Before Starting…</vt:lpstr>
      <vt:lpstr>Before Starting…</vt:lpstr>
      <vt:lpstr>What is Geographic Data? Vectors </vt:lpstr>
      <vt:lpstr>What is Geographic Data? Rasters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&amp; QGIS: Integrating Statistical and Spatial Data Analysis</dc:title>
  <dc:creator>MCLEAN Andrew</dc:creator>
  <cp:lastModifiedBy>MCLEAN Andrew</cp:lastModifiedBy>
  <cp:revision>8</cp:revision>
  <dcterms:created xsi:type="dcterms:W3CDTF">2021-04-29T10:25:44Z</dcterms:created>
  <dcterms:modified xsi:type="dcterms:W3CDTF">2021-06-08T21:42:42Z</dcterms:modified>
</cp:coreProperties>
</file>

<file path=docProps/thumbnail.jpeg>
</file>